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258" r:id="rId7"/>
    <p:sldId id="271" r:id="rId8"/>
    <p:sldId id="259" r:id="rId9"/>
    <p:sldId id="270" r:id="rId10"/>
    <p:sldId id="269" r:id="rId11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B34A"/>
    <a:srgbClr val="F1F1F1"/>
    <a:srgbClr val="FFFFF3"/>
    <a:srgbClr val="F05033"/>
    <a:srgbClr val="FF6129"/>
    <a:srgbClr val="EE3E00"/>
    <a:srgbClr val="FF0000"/>
    <a:srgbClr val="800080"/>
    <a:srgbClr val="007FCA"/>
    <a:srgbClr val="A42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87" autoAdjust="0"/>
    <p:restoredTop sz="94701" autoAdjust="0"/>
  </p:normalViewPr>
  <p:slideViewPr>
    <p:cSldViewPr snapToGrid="0" showGuides="1">
      <p:cViewPr varScale="1">
        <p:scale>
          <a:sx n="82" d="100"/>
          <a:sy n="82" d="100"/>
        </p:scale>
        <p:origin x="715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F097377B-7A80-4695-9311-7480A96BA5C2}" type="datetime1">
              <a:rPr lang="ru-RU" smtClean="0"/>
              <a:pPr algn="r" rtl="0"/>
              <a:t>19.04.2021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6834459-7356-44BF-850D-8B30C4FB3B6B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FAA1E4E1-DF6A-45D0-AB14-6A9A0B144578}" type="datetime1">
              <a:rPr lang="ru-RU" smtClean="0"/>
              <a:pPr/>
              <a:t>19.04.2021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0A3C37BE-C303-496D-B5CD-85F2937540F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30B843-CD76-4E8B-94A8-51CE5C101D88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1" name="Рисунок 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12DE61B-202C-41E2-BB65-AFF4E04B0A5B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C835CBC-7B55-4A41-A5D0-0DA03BA28D0C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6FC123-4235-4F2A-B72F-6E3BDB801441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7" name="Группа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 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DE005A9-AF85-45A2-BD8C-E3852AF49634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Титульный слайд с рисун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Группа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Прямая соединительная линия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Группа 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Прямая соединительная линия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10" name="Рисунок 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9" name="Пояснительный текст"/>
          <p:cNvSpPr/>
          <p:nvPr/>
        </p:nvSpPr>
        <p:spPr>
          <a:xfrm>
            <a:off x="12344400" y="0"/>
            <a:ext cx="1295400" cy="68580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ru-RU" sz="1100" b="1" i="1" dirty="0">
                <a:latin typeface="Arial" pitchFamily="34" charset="0"/>
                <a:cs typeface="Arial" pitchFamily="34" charset="0"/>
              </a:rPr>
              <a:t>ПРИМЕЧАНИЕ</a:t>
            </a:r>
            <a:endParaRPr lang="ru-RU" sz="1200" b="1" i="1" dirty="0">
              <a:latin typeface="Arial" pitchFamily="34" charset="0"/>
              <a:cs typeface="Arial" pitchFamily="34" charset="0"/>
            </a:endParaRPr>
          </a:p>
          <a:p>
            <a:pPr rtl="0"/>
            <a:r>
              <a:rPr lang="ru-RU" sz="1200" i="1" dirty="0">
                <a:latin typeface="Arial" pitchFamily="34" charset="0"/>
                <a:cs typeface="Arial" pitchFamily="34" charset="0"/>
              </a:rPr>
              <a:t>Чтобы изменить изображение на этом слайде, выберите рисунок и удалите его. Затем нажмите значок "Рисунки" в заполнителе, чтобы вставить изображение.</a:t>
            </a: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 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Прямая соединительная линия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Прямая соединительная линия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Прямоугольник 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grpSp>
          <p:nvGrpSpPr>
            <p:cNvPr id="11" name="Группа 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Прямая соединительная линия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Прямая соединительная линия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8DFDAB1-D403-47FF-B19B-B09DF29602AC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7" name="Рисунок 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4D47EAB-0A6C-42A4-88FC-4DE44C48D5FC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4CB284-9617-419B-9CB4-C8B40BC0BFE7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550058D-C8A6-4CD6-8752-8D84F69B52DF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B264E78-7B86-4B49-87C4-1BC56C6E8EA8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6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7745776-4F31-4A1F-82EF-5858F5405133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  <a:p>
            <a:pPr lvl="5" rtl="0"/>
            <a:r>
              <a:rPr lang="ru-RU" dirty="0"/>
              <a:t>Шестой уровень</a:t>
            </a:r>
          </a:p>
          <a:p>
            <a:pPr lvl="6" rtl="0"/>
            <a:r>
              <a:rPr lang="ru-RU" dirty="0"/>
              <a:t>Седьмой уровень</a:t>
            </a:r>
          </a:p>
          <a:p>
            <a:pPr lvl="7" rtl="0"/>
            <a:r>
              <a:rPr lang="ru-RU" dirty="0"/>
              <a:t>Восьмой уровень</a:t>
            </a:r>
          </a:p>
          <a:p>
            <a:pPr lvl="8" rtl="0"/>
            <a:r>
              <a:rPr lang="ru-RU" dirty="0"/>
              <a:t>Девятый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679E129-0077-4BBB-88AD-C0C03BEF3A10}" type="datetime1">
              <a:rPr lang="ru-RU" smtClean="0"/>
              <a:t>19.04.2021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FF54DE5-C571-48E8-A5BC-B369434E2F4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Прямая соединительная линия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B8DB96EE-BC01-4623-8D3A-E204628569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AA588B-D798-40CD-AED7-2A084B7CA51B}"/>
              </a:ext>
            </a:extLst>
          </p:cNvPr>
          <p:cNvSpPr txBox="1"/>
          <p:nvPr/>
        </p:nvSpPr>
        <p:spPr>
          <a:xfrm>
            <a:off x="828255" y="439351"/>
            <a:ext cx="10535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«САНКТ-ПЕТЕРБУРГСКИЙ ПОЛИТЕХНИЧЕСКИЙ УНИВЕРСИТЕТ ПЕТРА ВЕЛИКОГО»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E5A7DD-5DD4-4ED8-8140-D57BD9C91D1E}"/>
              </a:ext>
            </a:extLst>
          </p:cNvPr>
          <p:cNvSpPr txBox="1"/>
          <p:nvPr/>
        </p:nvSpPr>
        <p:spPr>
          <a:xfrm>
            <a:off x="2820677" y="2500414"/>
            <a:ext cx="6550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1EC7AC-BF59-47CF-A07F-16A93DF31C5D}"/>
              </a:ext>
            </a:extLst>
          </p:cNvPr>
          <p:cNvSpPr txBox="1"/>
          <p:nvPr/>
        </p:nvSpPr>
        <p:spPr>
          <a:xfrm>
            <a:off x="475424" y="3429000"/>
            <a:ext cx="60182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Команда:</a:t>
            </a:r>
          </a:p>
          <a:p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Бараев Дамир — менеджер проекта  </a:t>
            </a:r>
          </a:p>
          <a:p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Асадуллин Булат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—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разработчик плагина 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IDEA</a:t>
            </a:r>
            <a:endParaRPr lang="ru-RU" sz="2000" dirty="0">
              <a:solidFill>
                <a:schemeClr val="tx2"/>
              </a:solidFill>
              <a:latin typeface="BwSurco-Medium" panose="00000600000000000000" pitchFamily="50" charset="-52"/>
              <a:cs typeface="Times New Roman" panose="02020603050405020304" pitchFamily="18" charset="0"/>
            </a:endParaRPr>
          </a:p>
          <a:p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Кузьмичев Егор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— разработчик плагина </a:t>
            </a:r>
            <a:r>
              <a:rPr lang="en-US" sz="2000" dirty="0" err="1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VScode</a:t>
            </a:r>
            <a:endParaRPr lang="ru-RU" sz="2000" dirty="0">
              <a:solidFill>
                <a:schemeClr val="tx2"/>
              </a:solidFill>
              <a:latin typeface="BwSurco-Medium" panose="00000600000000000000" pitchFamily="50" charset="-52"/>
              <a:cs typeface="Times New Roman" panose="02020603050405020304" pitchFamily="18" charset="0"/>
            </a:endParaRPr>
          </a:p>
          <a:p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Макаревич Никита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— 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Паршуков Кирилл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— 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Черный Виталий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—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разработчик</a:t>
            </a:r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 CLI</a:t>
            </a:r>
            <a:endParaRPr lang="ru-RU" sz="2000" dirty="0">
              <a:solidFill>
                <a:schemeClr val="tx2"/>
              </a:solidFill>
              <a:latin typeface="BwSurco-Medium" panose="000006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325662-E7A3-46F2-AFF2-3A1302BF8B04}"/>
              </a:ext>
            </a:extLst>
          </p:cNvPr>
          <p:cNvSpPr txBox="1"/>
          <p:nvPr/>
        </p:nvSpPr>
        <p:spPr>
          <a:xfrm>
            <a:off x="8042198" y="3651344"/>
            <a:ext cx="367437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Заказчик: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	</a:t>
            </a:r>
          </a:p>
          <a:p>
            <a:r>
              <a:rPr lang="en-US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Huawei Technologies Co. Ltd.</a:t>
            </a:r>
            <a:endParaRPr lang="ru-RU" sz="2000" dirty="0">
              <a:solidFill>
                <a:schemeClr val="tx2"/>
              </a:solidFill>
              <a:latin typeface="BwSurco-Medium" panose="00000600000000000000" pitchFamily="50" charset="-52"/>
              <a:cs typeface="Times New Roman" panose="02020603050405020304" pitchFamily="18" charset="0"/>
            </a:endParaRPr>
          </a:p>
          <a:p>
            <a:endParaRPr lang="ru-RU" sz="2000" dirty="0">
              <a:solidFill>
                <a:schemeClr val="tx2"/>
              </a:solidFill>
              <a:latin typeface="BwSurco-Medium" panose="00000600000000000000" pitchFamily="50" charset="-52"/>
              <a:cs typeface="Times New Roman" panose="02020603050405020304" pitchFamily="18" charset="0"/>
            </a:endParaRPr>
          </a:p>
          <a:p>
            <a:r>
              <a:rPr lang="ru-RU" sz="24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Куратор:</a:t>
            </a:r>
            <a:endParaRPr lang="ru-RU" sz="2000" dirty="0">
              <a:solidFill>
                <a:schemeClr val="tx2"/>
              </a:solidFill>
              <a:latin typeface="BwSurco-Medium" panose="00000600000000000000" pitchFamily="50" charset="-52"/>
              <a:cs typeface="Times New Roman" panose="02020603050405020304" pitchFamily="18" charset="0"/>
            </a:endParaRPr>
          </a:p>
          <a:p>
            <a:r>
              <a:rPr lang="ru-RU" sz="2000" dirty="0" err="1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Ахин</a:t>
            </a:r>
            <a:r>
              <a:rPr lang="ru-RU" sz="2000" dirty="0">
                <a:solidFill>
                  <a:schemeClr val="tx2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 Марат</a:t>
            </a:r>
          </a:p>
          <a:p>
            <a:pPr indent="4849813"/>
            <a:endParaRPr lang="ru-RU" sz="2000" dirty="0">
              <a:solidFill>
                <a:schemeClr val="bg1"/>
              </a:solidFill>
              <a:latin typeface="BwSurco-Medium" panose="00000600000000000000" pitchFamily="50" charset="-52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4345A04-39DA-4611-9272-399EAA6168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99" y="5926806"/>
            <a:ext cx="795348" cy="79534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FF082CE-4E4F-4AC0-9793-8465CABDAC2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842" y="5926807"/>
            <a:ext cx="795348" cy="79534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22601BF-798D-4BD8-8688-6CC97C67283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119" y="5888671"/>
            <a:ext cx="879762" cy="879762"/>
          </a:xfrm>
          <a:prstGeom prst="rect">
            <a:avLst/>
          </a:prstGeom>
        </p:spPr>
      </p:pic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57F06CCC-D34F-4470-B431-8A55944069FC}"/>
              </a:ext>
            </a:extLst>
          </p:cNvPr>
          <p:cNvSpPr/>
          <p:nvPr/>
        </p:nvSpPr>
        <p:spPr>
          <a:xfrm>
            <a:off x="2820673" y="2561147"/>
            <a:ext cx="6550639" cy="584775"/>
          </a:xfrm>
          <a:prstGeom prst="rect">
            <a:avLst/>
          </a:prstGeom>
          <a:solidFill>
            <a:srgbClr val="37B34A"/>
          </a:solidFill>
          <a:ln w="19050">
            <a:solidFill>
              <a:srgbClr val="00B0F0"/>
            </a:solidFill>
          </a:ln>
          <a:effectLst>
            <a:glow rad="101600">
              <a:srgbClr val="37B34A">
                <a:alpha val="60000"/>
              </a:srgb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Git history linearizer</a:t>
            </a:r>
            <a:endParaRPr lang="ru-RU" sz="3200" b="1" dirty="0">
              <a:solidFill>
                <a:schemeClr val="bg1"/>
              </a:solidFill>
              <a:latin typeface="BwSurco-Medium" panose="00000600000000000000" pitchFamily="50" charset="-5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19F2F67-633D-46AC-BD66-77DFC9944AC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Объект 2">
            <a:extLst>
              <a:ext uri="{FF2B5EF4-FFF2-40B4-BE49-F238E27FC236}">
                <a16:creationId xmlns:a16="http://schemas.microsoft.com/office/drawing/2014/main" id="{63D0097D-9BCF-406E-A060-E63B9A8EBAD0}"/>
              </a:ext>
            </a:extLst>
          </p:cNvPr>
          <p:cNvSpPr txBox="1">
            <a:spLocks/>
          </p:cNvSpPr>
          <p:nvPr/>
        </p:nvSpPr>
        <p:spPr>
          <a:xfrm>
            <a:off x="1111903" y="1458206"/>
            <a:ext cx="9992660" cy="13747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200" dirty="0">
                <a:solidFill>
                  <a:schemeClr val="tx2"/>
                </a:solidFill>
                <a:latin typeface="BwSurco-Medium" panose="00000600000000000000" pitchFamily="50" charset="-52"/>
              </a:rPr>
              <a:t>Создание инструмента для автоматического упрощения и улучшения истории коммитов.</a:t>
            </a:r>
          </a:p>
          <a:p>
            <a:pPr marL="0" indent="0">
              <a:buNone/>
            </a:pPr>
            <a:r>
              <a:rPr lang="ru-RU" sz="1800" dirty="0">
                <a:solidFill>
                  <a:schemeClr val="tx2"/>
                </a:solidFill>
                <a:latin typeface="BwSurco-Medium" panose="00000600000000000000" pitchFamily="50" charset="-52"/>
              </a:rPr>
              <a:t>Языки программирования: </a:t>
            </a:r>
            <a:r>
              <a:rPr lang="en-US" sz="1800" dirty="0">
                <a:solidFill>
                  <a:schemeClr val="tx2"/>
                </a:solidFill>
                <a:latin typeface="BwSurco-Medium" panose="00000600000000000000" pitchFamily="50" charset="-52"/>
              </a:rPr>
              <a:t>Java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820F07-A911-4EA0-80B8-BE15B4F3FA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99" y="5926806"/>
            <a:ext cx="795348" cy="79534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8AF5D0A-57E2-457F-BD09-54AE0B1AD49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842" y="5926807"/>
            <a:ext cx="795348" cy="79534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43ABC0D-49C1-4FA4-88C6-00514173ADC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123" y="5891688"/>
            <a:ext cx="907753" cy="907753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19476E3-87B7-4330-8BB7-DAA628281729}"/>
              </a:ext>
            </a:extLst>
          </p:cNvPr>
          <p:cNvSpPr/>
          <p:nvPr/>
        </p:nvSpPr>
        <p:spPr>
          <a:xfrm>
            <a:off x="4140371" y="3136612"/>
            <a:ext cx="3935723" cy="584775"/>
          </a:xfrm>
          <a:prstGeom prst="rect">
            <a:avLst/>
          </a:prstGeom>
          <a:solidFill>
            <a:srgbClr val="37B34A"/>
          </a:solidFill>
          <a:ln w="19050">
            <a:solidFill>
              <a:srgbClr val="00B0F0"/>
            </a:solidFill>
          </a:ln>
          <a:effectLst>
            <a:glow rad="101600">
              <a:srgbClr val="37B34A">
                <a:alpha val="60000"/>
              </a:srgb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Статус проекта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A5FDC4B-1492-4ABA-A230-FB8358912C28}"/>
              </a:ext>
            </a:extLst>
          </p:cNvPr>
          <p:cNvSpPr/>
          <p:nvPr/>
        </p:nvSpPr>
        <p:spPr>
          <a:xfrm>
            <a:off x="2820671" y="571461"/>
            <a:ext cx="6550639" cy="584775"/>
          </a:xfrm>
          <a:prstGeom prst="rect">
            <a:avLst/>
          </a:prstGeom>
          <a:solidFill>
            <a:srgbClr val="37B34A"/>
          </a:solidFill>
          <a:ln w="19050">
            <a:solidFill>
              <a:srgbClr val="00B0F0"/>
            </a:solidFill>
          </a:ln>
          <a:effectLst>
            <a:glow rad="101600">
              <a:srgbClr val="37B34A">
                <a:alpha val="60000"/>
              </a:srgb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Описание решаемой задачи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9FAA36D-35FE-4013-A57A-648127187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ru-RU" smtClean="0"/>
              <a:t>2</a:t>
            </a:fld>
            <a:endParaRPr lang="ru-RU" dirty="0"/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83067623-A651-4DEE-B45C-F3AA3C1124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134625"/>
              </p:ext>
            </p:extLst>
          </p:nvPr>
        </p:nvGraphicFramePr>
        <p:xfrm>
          <a:off x="1203460" y="4025030"/>
          <a:ext cx="9785060" cy="1610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7012">
                  <a:extLst>
                    <a:ext uri="{9D8B030D-6E8A-4147-A177-3AD203B41FA5}">
                      <a16:colId xmlns:a16="http://schemas.microsoft.com/office/drawing/2014/main" val="2607317686"/>
                    </a:ext>
                  </a:extLst>
                </a:gridCol>
                <a:gridCol w="1957012">
                  <a:extLst>
                    <a:ext uri="{9D8B030D-6E8A-4147-A177-3AD203B41FA5}">
                      <a16:colId xmlns:a16="http://schemas.microsoft.com/office/drawing/2014/main" val="925643870"/>
                    </a:ext>
                  </a:extLst>
                </a:gridCol>
                <a:gridCol w="1957012">
                  <a:extLst>
                    <a:ext uri="{9D8B030D-6E8A-4147-A177-3AD203B41FA5}">
                      <a16:colId xmlns:a16="http://schemas.microsoft.com/office/drawing/2014/main" val="2231105127"/>
                    </a:ext>
                  </a:extLst>
                </a:gridCol>
                <a:gridCol w="1957012">
                  <a:extLst>
                    <a:ext uri="{9D8B030D-6E8A-4147-A177-3AD203B41FA5}">
                      <a16:colId xmlns:a16="http://schemas.microsoft.com/office/drawing/2014/main" val="3874131161"/>
                    </a:ext>
                  </a:extLst>
                </a:gridCol>
                <a:gridCol w="1957012">
                  <a:extLst>
                    <a:ext uri="{9D8B030D-6E8A-4147-A177-3AD203B41FA5}">
                      <a16:colId xmlns:a16="http://schemas.microsoft.com/office/drawing/2014/main" val="3941122273"/>
                    </a:ext>
                  </a:extLst>
                </a:gridCol>
              </a:tblGrid>
              <a:tr h="528309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37B3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1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B3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2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B3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3 спринт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B3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4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B3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801877"/>
                  </a:ext>
                </a:extLst>
              </a:tr>
              <a:tr h="540903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С заказчиком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723469"/>
                  </a:ext>
                </a:extLst>
              </a:tr>
              <a:tr h="540903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С куратором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55329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F8C8029-3733-4A62-8193-B7F568FBCCB7}"/>
              </a:ext>
            </a:extLst>
          </p:cNvPr>
          <p:cNvSpPr txBox="1"/>
          <p:nvPr/>
        </p:nvSpPr>
        <p:spPr>
          <a:xfrm>
            <a:off x="2312495" y="4086828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54F801-A39A-4C8F-9FC7-308C2CE7F673}"/>
              </a:ext>
            </a:extLst>
          </p:cNvPr>
          <p:cNvSpPr txBox="1"/>
          <p:nvPr/>
        </p:nvSpPr>
        <p:spPr>
          <a:xfrm>
            <a:off x="1058027" y="4132995"/>
            <a:ext cx="11090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Число встреч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21E7C8D-08DC-4215-AD97-4EA6CBCEEC8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814B6E58-54BE-4C67-8F1A-D2285F5547E5}"/>
              </a:ext>
            </a:extLst>
          </p:cNvPr>
          <p:cNvSpPr txBox="1">
            <a:spLocks/>
          </p:cNvSpPr>
          <p:nvPr/>
        </p:nvSpPr>
        <p:spPr>
          <a:xfrm>
            <a:off x="386062" y="1671039"/>
            <a:ext cx="5191778" cy="333016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Подготовлена база плагина для </a:t>
            </a:r>
            <a:r>
              <a:rPr lang="en-US" dirty="0" err="1">
                <a:solidFill>
                  <a:schemeClr val="tx2"/>
                </a:solidFill>
                <a:latin typeface="BwSurco-Medium" panose="00000600000000000000" pitchFamily="50" charset="-52"/>
              </a:rPr>
              <a:t>Intellij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 IDEA</a:t>
            </a:r>
            <a:endParaRPr lang="ru-RU" dirty="0">
              <a:solidFill>
                <a:schemeClr val="tx2"/>
              </a:solidFill>
              <a:latin typeface="BwSurco-Medium" panose="00000600000000000000" pitchFamily="50" charset="-52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Изучены альтернативные способы решения задачи линеаризации (формирование коммитов через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git-</a:t>
            </a: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объекты)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Настроена система для тестирования</a:t>
            </a:r>
            <a:endParaRPr lang="en-US" dirty="0">
              <a:solidFill>
                <a:schemeClr val="tx2"/>
              </a:solidFill>
              <a:latin typeface="BwSurco-Medium" panose="00000600000000000000" pitchFamily="50" charset="-52"/>
            </a:endParaRP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6473695-2E99-40A6-AE21-2B82672A75D7}"/>
              </a:ext>
            </a:extLst>
          </p:cNvPr>
          <p:cNvSpPr txBox="1">
            <a:spLocks/>
          </p:cNvSpPr>
          <p:nvPr/>
        </p:nvSpPr>
        <p:spPr>
          <a:xfrm>
            <a:off x="6196867" y="1671039"/>
            <a:ext cx="5745146" cy="287296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Подготовлена база плагина для </a:t>
            </a:r>
            <a:r>
              <a:rPr lang="en-US" dirty="0" err="1">
                <a:solidFill>
                  <a:schemeClr val="tx2"/>
                </a:solidFill>
                <a:latin typeface="BwSurco-Medium" panose="00000600000000000000" pitchFamily="50" charset="-52"/>
              </a:rPr>
              <a:t>Vscode</a:t>
            </a:r>
            <a:endParaRPr lang="en-US" dirty="0">
              <a:solidFill>
                <a:schemeClr val="tx2"/>
              </a:solidFill>
              <a:latin typeface="BwSurco-Medium" panose="00000600000000000000" pitchFamily="50" charset="-52"/>
            </a:endParaRPr>
          </a:p>
          <a:p>
            <a:pPr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Найден и в процессе реализуется подходящий способ связать структуру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IDEA </a:t>
            </a: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и плагин на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JS (</a:t>
            </a:r>
            <a:r>
              <a:rPr lang="en-US" dirty="0" err="1">
                <a:solidFill>
                  <a:schemeClr val="tx2"/>
                </a:solidFill>
                <a:latin typeface="BwSurco-Medium" panose="00000600000000000000" pitchFamily="50" charset="-52"/>
              </a:rPr>
              <a:t>LiveConnect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)</a:t>
            </a:r>
          </a:p>
          <a:p>
            <a:pPr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Подготовлена база плагина для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CLI</a:t>
            </a:r>
            <a:endParaRPr lang="ru-RU" dirty="0">
              <a:solidFill>
                <a:schemeClr val="tx2"/>
              </a:solidFill>
              <a:latin typeface="BwSurco-Medium" panose="00000600000000000000" pitchFamily="50" charset="-52"/>
            </a:endParaRPr>
          </a:p>
          <a:p>
            <a:pPr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Разработан прототип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UI</a:t>
            </a: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 плагина для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IDEA</a:t>
            </a:r>
            <a:endParaRPr lang="ru-RU" dirty="0">
              <a:solidFill>
                <a:schemeClr val="tx2"/>
              </a:solidFill>
              <a:latin typeface="BwSurco-Medium" panose="00000600000000000000" pitchFamily="50" charset="-52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62524C0-4348-4FB1-AE6D-6C932CCA1189}"/>
              </a:ext>
            </a:extLst>
          </p:cNvPr>
          <p:cNvSpPr/>
          <p:nvPr/>
        </p:nvSpPr>
        <p:spPr>
          <a:xfrm>
            <a:off x="2820680" y="562457"/>
            <a:ext cx="6550639" cy="584775"/>
          </a:xfrm>
          <a:prstGeom prst="rect">
            <a:avLst/>
          </a:prstGeom>
          <a:solidFill>
            <a:srgbClr val="37B34A"/>
          </a:solidFill>
          <a:ln w="19050">
            <a:solidFill>
              <a:srgbClr val="00B0F0"/>
            </a:solidFill>
          </a:ln>
          <a:effectLst>
            <a:glow rad="101600">
              <a:srgbClr val="37B34A">
                <a:alpha val="60000"/>
              </a:srgb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  <a:latin typeface="BwSurco-Medium" panose="00000600000000000000" pitchFamily="50" charset="-52"/>
                <a:cs typeface="Times New Roman" panose="02020603050405020304" pitchFamily="18" charset="0"/>
              </a:rPr>
              <a:t>Результаты за 2-ой спринт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37C34A-DC8F-4D7D-9CAD-579648231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ru-RU" smtClean="0"/>
              <a:t>3</a:t>
            </a:fld>
            <a:endParaRPr lang="ru-RU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7CBD992-E0A1-4E99-B929-6D79549DCDD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99" y="5926806"/>
            <a:ext cx="795348" cy="79534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FD1DD17-C36C-48EB-87CC-B5B21D51B4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842" y="5926807"/>
            <a:ext cx="795348" cy="79534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E47CAFF-E6EA-4FDE-91DA-11350E029DB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397" y="5926806"/>
            <a:ext cx="931194" cy="93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21E7C8D-08DC-4215-AD97-4EA6CBCEEC8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37C34A-DC8F-4D7D-9CAD-579648231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ru-RU" smtClean="0"/>
              <a:t>4</a:t>
            </a:fld>
            <a:endParaRPr lang="ru-RU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7CBD992-E0A1-4E99-B929-6D79549DCDD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99" y="5926806"/>
            <a:ext cx="795348" cy="79534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FD1DD17-C36C-48EB-87CC-B5B21D51B4E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842" y="5926807"/>
            <a:ext cx="795348" cy="79534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E47CAFF-E6EA-4FDE-91DA-11350E029DB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397" y="5926806"/>
            <a:ext cx="931194" cy="931194"/>
          </a:xfrm>
          <a:prstGeom prst="rect">
            <a:avLst/>
          </a:prstGeom>
        </p:spPr>
      </p:pic>
      <p:pic>
        <p:nvPicPr>
          <p:cNvPr id="12" name="Запись экрана 11">
            <a:hlinkClick r:id="" action="ppaction://media"/>
            <a:extLst>
              <a:ext uri="{FF2B5EF4-FFF2-40B4-BE49-F238E27FC236}">
                <a16:creationId xmlns:a16="http://schemas.microsoft.com/office/drawing/2014/main" id="{92809EE8-8F4F-41C6-8904-0F92A4B1D0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40912" y="125127"/>
            <a:ext cx="10310164" cy="580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9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E5DA8DD-C570-44CD-AE40-5B350347B1A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247456-DF09-4DA4-AAC9-BE8732B2530C}"/>
              </a:ext>
            </a:extLst>
          </p:cNvPr>
          <p:cNvSpPr txBox="1"/>
          <p:nvPr/>
        </p:nvSpPr>
        <p:spPr>
          <a:xfrm>
            <a:off x="407242" y="1253236"/>
            <a:ext cx="6170840" cy="1708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Создание инструмента для автоматического упрощения и улучшения истории коммитов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Доработка котировок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Разработка плагинов для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IDE</a:t>
            </a:r>
            <a:endParaRPr lang="ru-RU" dirty="0">
              <a:solidFill>
                <a:schemeClr val="tx2"/>
              </a:solidFill>
              <a:latin typeface="BwSurco-Medium" panose="00000600000000000000" pitchFamily="50" charset="-5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08879C-F2CC-495E-9E0C-8E220779308C}"/>
              </a:ext>
            </a:extLst>
          </p:cNvPr>
          <p:cNvSpPr txBox="1"/>
          <p:nvPr/>
        </p:nvSpPr>
        <p:spPr>
          <a:xfrm>
            <a:off x="7119257" y="1249456"/>
            <a:ext cx="4665501" cy="1708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Улучшить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commit </a:t>
            </a: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сообщения</a:t>
            </a:r>
            <a:endParaRPr lang="en-US" dirty="0">
              <a:solidFill>
                <a:schemeClr val="tx2"/>
              </a:solidFill>
              <a:latin typeface="BwSurco-Medium" panose="000006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GUI (Graphical User Interface)</a:t>
            </a:r>
            <a:endParaRPr lang="ru-RU" dirty="0">
              <a:solidFill>
                <a:schemeClr val="tx2"/>
              </a:solidFill>
              <a:latin typeface="BwSurco-Medium" panose="000006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Тестирование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Финальный показ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21A4FF-417E-468B-940A-E4DFF90EB842}"/>
              </a:ext>
            </a:extLst>
          </p:cNvPr>
          <p:cNvSpPr txBox="1"/>
          <p:nvPr/>
        </p:nvSpPr>
        <p:spPr>
          <a:xfrm>
            <a:off x="407242" y="3773290"/>
            <a:ext cx="5688758" cy="2539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Продолжать разработку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CLI (Command Line Interface)</a:t>
            </a:r>
            <a:endParaRPr lang="ru-RU" dirty="0">
              <a:solidFill>
                <a:schemeClr val="tx2"/>
              </a:solidFill>
              <a:latin typeface="BwSurco-Medium" panose="000006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Дальнейшая работа по улучшению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API </a:t>
            </a:r>
            <a:r>
              <a:rPr lang="ru-RU" dirty="0" err="1">
                <a:solidFill>
                  <a:schemeClr val="tx2"/>
                </a:solidFill>
                <a:latin typeface="BwSurco-Medium" panose="00000600000000000000" pitchFamily="50" charset="-52"/>
              </a:rPr>
              <a:t>линеаризатора</a:t>
            </a: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 истории коммитов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Настройка сборки и хранения артефактов на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GitHub</a:t>
            </a:r>
            <a:endParaRPr lang="ru-RU" dirty="0">
              <a:solidFill>
                <a:schemeClr val="tx2"/>
              </a:solidFill>
              <a:latin typeface="BwSurco-Medium" panose="00000600000000000000" pitchFamily="50" charset="-5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2C3CC6-491E-4EA9-ABD9-9E978A10C640}"/>
              </a:ext>
            </a:extLst>
          </p:cNvPr>
          <p:cNvSpPr txBox="1"/>
          <p:nvPr/>
        </p:nvSpPr>
        <p:spPr>
          <a:xfrm>
            <a:off x="6503242" y="3773290"/>
            <a:ext cx="5477264" cy="1292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UX/UI </a:t>
            </a: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для плагина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 </a:t>
            </a: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к </a:t>
            </a:r>
            <a:r>
              <a:rPr lang="en-US" dirty="0">
                <a:solidFill>
                  <a:schemeClr val="tx2"/>
                </a:solidFill>
                <a:latin typeface="BwSurco-Medium" panose="00000600000000000000" pitchFamily="50" charset="-52"/>
              </a:rPr>
              <a:t>IDEA</a:t>
            </a:r>
            <a:endParaRPr lang="ru-RU" dirty="0">
              <a:solidFill>
                <a:schemeClr val="tx2"/>
              </a:solidFill>
              <a:latin typeface="BwSurco-Medium" panose="000006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Medium" panose="00000600000000000000" pitchFamily="50" charset="-52"/>
              </a:rPr>
              <a:t>Дальнейшая работа по разработке алгоритмов решения задачи линеаризации 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23EA6B8-8BB0-4FA1-A68F-1E303B55E69B}"/>
              </a:ext>
            </a:extLst>
          </p:cNvPr>
          <p:cNvSpPr/>
          <p:nvPr/>
        </p:nvSpPr>
        <p:spPr>
          <a:xfrm>
            <a:off x="2820677" y="411208"/>
            <a:ext cx="6550639" cy="584775"/>
          </a:xfrm>
          <a:prstGeom prst="rect">
            <a:avLst/>
          </a:prstGeom>
          <a:solidFill>
            <a:srgbClr val="37B34A"/>
          </a:solidFill>
          <a:ln w="19050">
            <a:solidFill>
              <a:srgbClr val="00B0F0"/>
            </a:solidFill>
          </a:ln>
          <a:effectLst>
            <a:glow rad="101600">
              <a:srgbClr val="37B34A">
                <a:alpha val="60000"/>
              </a:srgb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Medium" panose="00000600000000000000" pitchFamily="50" charset="-52"/>
              </a:rPr>
              <a:t>План работ до конца семестра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F3F011ED-983A-45C0-ACD3-6E6AC3962705}"/>
              </a:ext>
            </a:extLst>
          </p:cNvPr>
          <p:cNvSpPr/>
          <p:nvPr/>
        </p:nvSpPr>
        <p:spPr>
          <a:xfrm>
            <a:off x="2820674" y="3077295"/>
            <a:ext cx="6550639" cy="584775"/>
          </a:xfrm>
          <a:prstGeom prst="rect">
            <a:avLst/>
          </a:prstGeom>
          <a:solidFill>
            <a:srgbClr val="37B34A"/>
          </a:solidFill>
          <a:ln w="19050">
            <a:solidFill>
              <a:srgbClr val="00B0F0"/>
            </a:solidFill>
          </a:ln>
          <a:effectLst>
            <a:glow rad="101600">
              <a:srgbClr val="37B34A">
                <a:alpha val="60000"/>
              </a:srgb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Medium" panose="00000600000000000000" pitchFamily="50" charset="-52"/>
              </a:rPr>
              <a:t>План работ на 3-ий спринт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3CBA4F4-0B5B-4237-ADFB-B26F62364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ru-RU" smtClean="0"/>
              <a:t>5</a:t>
            </a:fld>
            <a:endParaRPr lang="ru-RU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847B563-F56B-4FBD-854C-C344DD4BB0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7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99" y="5926806"/>
            <a:ext cx="795348" cy="795348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B45D48F-CC6C-42D0-9F41-B20AA86D7C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842" y="5926807"/>
            <a:ext cx="795348" cy="79534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F515ACC-2DFD-4F3A-A92B-3DC9A5A710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113" y="5926806"/>
            <a:ext cx="879762" cy="87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E5DA8DD-C570-44CD-AE40-5B350347B1A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23EA6B8-8BB0-4FA1-A68F-1E303B55E69B}"/>
              </a:ext>
            </a:extLst>
          </p:cNvPr>
          <p:cNvSpPr/>
          <p:nvPr/>
        </p:nvSpPr>
        <p:spPr>
          <a:xfrm>
            <a:off x="2820677" y="411208"/>
            <a:ext cx="6550639" cy="584775"/>
          </a:xfrm>
          <a:prstGeom prst="rect">
            <a:avLst/>
          </a:prstGeom>
          <a:solidFill>
            <a:srgbClr val="37B34A"/>
          </a:solidFill>
          <a:ln w="19050">
            <a:solidFill>
              <a:srgbClr val="00B0F0"/>
            </a:solidFill>
          </a:ln>
          <a:effectLst>
            <a:glow rad="101600">
              <a:srgbClr val="37B34A">
                <a:alpha val="60000"/>
              </a:srgb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Medium" panose="00000600000000000000" pitchFamily="50" charset="-52"/>
              </a:rPr>
              <a:t>Оценки членов команды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3CBA4F4-0B5B-4237-ADFB-B26F62364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ru-RU" smtClean="0"/>
              <a:t>6</a:t>
            </a:fld>
            <a:endParaRPr lang="ru-RU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847B563-F56B-4FBD-854C-C344DD4BB0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99" y="5926806"/>
            <a:ext cx="795348" cy="795348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B45D48F-CC6C-42D0-9F41-B20AA86D7C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842" y="5926807"/>
            <a:ext cx="795348" cy="79534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F515ACC-2DFD-4F3A-A92B-3DC9A5A710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320" y="5964618"/>
            <a:ext cx="795349" cy="795349"/>
          </a:xfrm>
          <a:prstGeom prst="rect">
            <a:avLst/>
          </a:prstGeom>
        </p:spPr>
      </p:pic>
      <p:graphicFrame>
        <p:nvGraphicFramePr>
          <p:cNvPr id="14" name="Таблица 3">
            <a:extLst>
              <a:ext uri="{FF2B5EF4-FFF2-40B4-BE49-F238E27FC236}">
                <a16:creationId xmlns:a16="http://schemas.microsoft.com/office/drawing/2014/main" id="{B95DE0BF-3B01-4431-B03E-51385F425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903831"/>
              </p:ext>
            </p:extLst>
          </p:nvPr>
        </p:nvGraphicFramePr>
        <p:xfrm>
          <a:off x="1543007" y="1318273"/>
          <a:ext cx="9105985" cy="4548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1197">
                  <a:extLst>
                    <a:ext uri="{9D8B030D-6E8A-4147-A177-3AD203B41FA5}">
                      <a16:colId xmlns:a16="http://schemas.microsoft.com/office/drawing/2014/main" val="655430679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209809258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2816167444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91282396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748982135"/>
                    </a:ext>
                  </a:extLst>
                </a:gridCol>
              </a:tblGrid>
              <a:tr h="649759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37B3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1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B3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2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B3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3 спринт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B3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4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B3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897216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Бараев </a:t>
                      </a:r>
                    </a:p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Дамир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373531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Асадуллин Булат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wSurco-Medium" panose="00000600000000000000" pitchFamily="50" charset="-52"/>
                        </a:rPr>
                        <a:t>6</a:t>
                      </a:r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85234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Кузьмичев Егор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wSurco-Medium" panose="00000600000000000000" pitchFamily="50" charset="-52"/>
                        </a:rPr>
                        <a:t>7</a:t>
                      </a:r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345513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Макаревич Никита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309180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Паршуков Кирилл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158242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Черный Виталий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Medium" panose="000006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Medium" panose="000006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alpha val="6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39902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64AE2EB2-8682-4B83-A52B-3B78A3CEFF1C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832F06-F240-4FD3-98A0-046EEFA25AFA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9693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D7BB857-E6F9-41DD-9BA6-EB544A38CD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90118C5-0060-4028-82B3-F6D1D94DF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FF54DE5-C571-48E8-A5BC-B369434E2F44}" type="slidenum">
              <a:rPr lang="ru-RU" smtClean="0"/>
              <a:t>7</a:t>
            </a:fld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7A52BE-F66C-4DA2-8D55-C4390A6CF851}"/>
              </a:ext>
            </a:extLst>
          </p:cNvPr>
          <p:cNvSpPr/>
          <p:nvPr/>
        </p:nvSpPr>
        <p:spPr>
          <a:xfrm>
            <a:off x="2820680" y="3136612"/>
            <a:ext cx="6550639" cy="584775"/>
          </a:xfrm>
          <a:prstGeom prst="rect">
            <a:avLst/>
          </a:prstGeom>
          <a:solidFill>
            <a:srgbClr val="37B34A"/>
          </a:solidFill>
          <a:ln w="19050">
            <a:solidFill>
              <a:srgbClr val="00B0F0"/>
            </a:solidFill>
          </a:ln>
          <a:effectLst>
            <a:glow rad="101600">
              <a:srgbClr val="37B34A">
                <a:alpha val="60000"/>
              </a:srgb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Medium" panose="00000600000000000000" pitchFamily="50" charset="-52"/>
              </a:rPr>
              <a:t>Спасибо за внимание !</a:t>
            </a:r>
          </a:p>
        </p:txBody>
      </p:sp>
    </p:spTree>
    <p:extLst>
      <p:ext uri="{BB962C8B-B14F-4D97-AF65-F5344CB8AC3E}">
        <p14:creationId xmlns:p14="http://schemas.microsoft.com/office/powerpoint/2010/main" val="116075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Научная литература 16 х 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9411662_TF03431380" id="{C5372053-071F-4A30-B713-CAC0FBBF8602}" vid="{47BF81C2-3D26-44B6-92D3-BB3940A76306}"/>
    </a:ext>
  </a:extLst>
</a:theme>
</file>

<file path=ppt/theme/theme2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4873beb7-5857-4685-be1f-d57550cc96cc"/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Учебная презентация, макет с лентами и полосками (широкоэкранный формат)</Template>
  <TotalTime>0</TotalTime>
  <Words>285</Words>
  <Application>Microsoft Office PowerPoint</Application>
  <PresentationFormat>Широкоэкранный</PresentationFormat>
  <Paragraphs>86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BwSurco-Bold</vt:lpstr>
      <vt:lpstr>BwSurco-Medium</vt:lpstr>
      <vt:lpstr>Euphemia</vt:lpstr>
      <vt:lpstr>Plantagenet Cherokee</vt:lpstr>
      <vt:lpstr>Wingdings</vt:lpstr>
      <vt:lpstr>Научная литература 16 х 9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2020-06-24T20:22:59Z</dcterms:created>
  <dcterms:modified xsi:type="dcterms:W3CDTF">2021-04-19T16:59:20Z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